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60" r:id="rId5"/>
    <p:sldId id="274" r:id="rId6"/>
    <p:sldId id="272" r:id="rId7"/>
    <p:sldId id="266" r:id="rId8"/>
    <p:sldId id="276" r:id="rId9"/>
    <p:sldId id="25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7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1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29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39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26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8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25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0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5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21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3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219B9-B13A-43BC-BDC4-6E541D38487F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0F4D-7B33-4341-98BF-C97CCC75C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6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90330" y="278739"/>
            <a:ext cx="11150082" cy="623402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" y="465940"/>
            <a:ext cx="235331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5421" y="1939277"/>
            <a:ext cx="9144000" cy="2387600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sz="7200" b="1" dirty="0"/>
              <a:t>MASC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371" y="4488023"/>
            <a:ext cx="8618376" cy="1411871"/>
          </a:xfrm>
        </p:spPr>
        <p:txBody>
          <a:bodyPr anchor="ctr"/>
          <a:lstStyle/>
          <a:p>
            <a:r>
              <a:rPr lang="fr-FR" dirty="0"/>
              <a:t>COMPTE DE RESULTAT ET BILAN </a:t>
            </a:r>
          </a:p>
          <a:p>
            <a:r>
              <a:rPr lang="fr-FR" dirty="0"/>
              <a:t>EXERCICE 2025</a:t>
            </a:r>
          </a:p>
        </p:txBody>
      </p:sp>
    </p:spTree>
    <p:extLst>
      <p:ext uri="{BB962C8B-B14F-4D97-AF65-F5344CB8AC3E}">
        <p14:creationId xmlns:p14="http://schemas.microsoft.com/office/powerpoint/2010/main" val="96947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18322" y="260078"/>
            <a:ext cx="11150082" cy="623402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" y="465940"/>
            <a:ext cx="235331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5421" y="1939277"/>
            <a:ext cx="9144000" cy="2387600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sz="5400" b="1" dirty="0"/>
              <a:t>LE COMPTE DE RESULTAT</a:t>
            </a:r>
            <a:br>
              <a:rPr lang="fr-FR" sz="5400" b="1" dirty="0"/>
            </a:br>
            <a:r>
              <a:rPr lang="fr-FR" sz="5400" b="1" dirty="0"/>
              <a:t>MASC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371" y="4782309"/>
            <a:ext cx="8618376" cy="1411871"/>
          </a:xfrm>
        </p:spPr>
        <p:txBody>
          <a:bodyPr anchor="ctr">
            <a:normAutofit/>
          </a:bodyPr>
          <a:lstStyle/>
          <a:p>
            <a:r>
              <a:rPr lang="fr-FR" sz="2000" dirty="0"/>
              <a:t>COMPTE DE RESULTAT ET BILAN - EXERCICE 2025</a:t>
            </a:r>
          </a:p>
        </p:txBody>
      </p:sp>
    </p:spTree>
    <p:extLst>
      <p:ext uri="{BB962C8B-B14F-4D97-AF65-F5344CB8AC3E}">
        <p14:creationId xmlns:p14="http://schemas.microsoft.com/office/powerpoint/2010/main" val="16408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9483" y="272815"/>
            <a:ext cx="10185920" cy="6363478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tIns="1486800" anchor="t" anchorCtr="0">
            <a:normAutofit/>
          </a:bodyPr>
          <a:lstStyle/>
          <a:p>
            <a:br>
              <a:rPr lang="fr-FR" sz="3200" b="1" dirty="0">
                <a:solidFill>
                  <a:srgbClr val="FF0000"/>
                </a:solidFill>
              </a:rPr>
            </a:br>
            <a:br>
              <a:rPr lang="fr-FR" sz="2400" b="1" dirty="0"/>
            </a:br>
            <a:endParaRPr lang="fr-FR" sz="2400" b="1" dirty="0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" y="400037"/>
            <a:ext cx="1957316" cy="728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0C659F4-0A2E-F83E-406A-EFE821F9FFAD}"/>
              </a:ext>
            </a:extLst>
          </p:cNvPr>
          <p:cNvSpPr txBox="1"/>
          <p:nvPr/>
        </p:nvSpPr>
        <p:spPr>
          <a:xfrm flipH="1">
            <a:off x="2436317" y="2816967"/>
            <a:ext cx="7072251" cy="31393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b="1" dirty="0"/>
          </a:p>
          <a:p>
            <a:r>
              <a:rPr lang="fr-FR" b="1" dirty="0"/>
              <a:t>En début d’exercice :  + 4 550,50 € de réserves pour RPE</a:t>
            </a:r>
          </a:p>
          <a:p>
            <a:endParaRPr lang="fr-FR" b="1" dirty="0"/>
          </a:p>
          <a:p>
            <a:r>
              <a:rPr lang="fr-FR" b="1" dirty="0"/>
              <a:t>Produits : + 300,00 € de dons d’Atlantique Pilotes Services</a:t>
            </a:r>
          </a:p>
          <a:p>
            <a:endParaRPr lang="fr-FR" b="1" dirty="0"/>
          </a:p>
          <a:p>
            <a:r>
              <a:rPr lang="fr-FR" b="1" dirty="0"/>
              <a:t>Charges : - 31,25 € de frais de mise à disposition de TPE </a:t>
            </a:r>
          </a:p>
          <a:p>
            <a:r>
              <a:rPr lang="fr-FR" b="1" dirty="0"/>
              <a:t>	(terminaux paiement électronique)  pour la balade moto</a:t>
            </a:r>
          </a:p>
          <a:p>
            <a:endParaRPr lang="fr-FR" b="1" dirty="0"/>
          </a:p>
          <a:p>
            <a:r>
              <a:rPr lang="fr-FR" b="1" dirty="0"/>
              <a:t>Virement à la nouvelle association RPE du  solde : </a:t>
            </a:r>
          </a:p>
          <a:p>
            <a:r>
              <a:rPr lang="fr-FR" b="1" dirty="0"/>
              <a:t>	sortie de 4 823,25 €      (soit 4 550,50 € + 268,75 €)</a:t>
            </a:r>
          </a:p>
          <a:p>
            <a:r>
              <a:rPr lang="fr-FR" b="1" dirty="0"/>
              <a:t>			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CA81F9-A2B3-CA99-EE0F-B4722DDAE66C}"/>
              </a:ext>
            </a:extLst>
          </p:cNvPr>
          <p:cNvSpPr txBox="1"/>
          <p:nvPr/>
        </p:nvSpPr>
        <p:spPr>
          <a:xfrm>
            <a:off x="2559874" y="912994"/>
            <a:ext cx="7072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La séparation d’avec Roulez pour l’Espoir : </a:t>
            </a:r>
            <a:br>
              <a:rPr lang="fr-FR" sz="2800" b="1" dirty="0">
                <a:solidFill>
                  <a:srgbClr val="FF0000"/>
                </a:solidFill>
              </a:rPr>
            </a:br>
            <a:r>
              <a:rPr lang="fr-FR" sz="2800" b="1" dirty="0">
                <a:solidFill>
                  <a:srgbClr val="FF0000"/>
                </a:solidFill>
              </a:rPr>
              <a:t>fin de prise en compte de la gestion 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le 13 février 2025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86615781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7747" y="289249"/>
            <a:ext cx="10476080" cy="6223518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tIns="90000" anchor="t" anchorCtr="0"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endParaRPr lang="fr-FR" sz="3600" b="1" i="1" dirty="0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" y="428030"/>
            <a:ext cx="1761373" cy="6543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6C659A7-7A64-A722-5DE4-0D044F5531D3}"/>
              </a:ext>
            </a:extLst>
          </p:cNvPr>
          <p:cNvSpPr txBox="1"/>
          <p:nvPr/>
        </p:nvSpPr>
        <p:spPr>
          <a:xfrm flipH="1">
            <a:off x="2234360" y="1258402"/>
            <a:ext cx="7380543" cy="50783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Produits totaux      :   + 29 823,56 €</a:t>
            </a:r>
          </a:p>
          <a:p>
            <a:r>
              <a:rPr lang="fr-FR" b="1" dirty="0"/>
              <a:t>Charges totales      :   -  34 951,17 €</a:t>
            </a:r>
          </a:p>
          <a:p>
            <a:r>
              <a:rPr lang="fr-FR" b="1" dirty="0"/>
              <a:t>                 Résultat  :   - 5 127,61</a:t>
            </a:r>
          </a:p>
          <a:p>
            <a:r>
              <a:rPr lang="fr-FR" b="1" dirty="0"/>
              <a:t>           Départ RPE  :   + 4 823,25  (vient en soustraction du résultat)</a:t>
            </a:r>
          </a:p>
          <a:p>
            <a:r>
              <a:rPr lang="fr-FR" b="1" dirty="0"/>
              <a:t>Résultat net </a:t>
            </a:r>
            <a:r>
              <a:rPr lang="fr-FR" b="1" dirty="0" err="1"/>
              <a:t>Masc</a:t>
            </a:r>
            <a:r>
              <a:rPr lang="fr-FR" b="1" dirty="0"/>
              <a:t> :    - 304,36 €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Produits :    Cotisations  &gt;  645,00 €   (15 € x par 43 motards)</a:t>
            </a:r>
          </a:p>
          <a:p>
            <a:r>
              <a:rPr lang="fr-FR" b="1" dirty="0"/>
              <a:t>	    Prestations  &gt;  25 999 €   pour 35 manifestations</a:t>
            </a:r>
          </a:p>
          <a:p>
            <a:r>
              <a:rPr lang="fr-FR" b="1" dirty="0"/>
              <a:t>		de 100 €   (La </a:t>
            </a:r>
            <a:r>
              <a:rPr lang="fr-FR" b="1" dirty="0" err="1"/>
              <a:t>Possonnière</a:t>
            </a:r>
            <a:r>
              <a:rPr lang="fr-FR" b="1" dirty="0"/>
              <a:t>) à 2 260 € (Triathlon de Tours)</a:t>
            </a:r>
          </a:p>
          <a:p>
            <a:r>
              <a:rPr lang="fr-FR" b="1" dirty="0"/>
              <a:t>	     Sponsor  &gt;  1 000 €    (OTV prestations vidéo en live)</a:t>
            </a:r>
          </a:p>
          <a:p>
            <a:endParaRPr lang="fr-FR" b="1" dirty="0"/>
          </a:p>
          <a:p>
            <a:r>
              <a:rPr lang="fr-FR" b="1" dirty="0"/>
              <a:t>Charges  :    Formation  &gt;   280 € (niveau2 – motard FFC / 8 x 35 motards)</a:t>
            </a:r>
          </a:p>
          <a:p>
            <a:r>
              <a:rPr lang="fr-FR" b="1" dirty="0"/>
              <a:t>	    Frais réception  &gt;  776 € </a:t>
            </a:r>
          </a:p>
          <a:p>
            <a:r>
              <a:rPr lang="fr-FR" b="1" dirty="0"/>
              <a:t>	    Hébergeur internet  &gt;  179 € (20,40 € par mois depuis mars)</a:t>
            </a:r>
          </a:p>
          <a:p>
            <a:r>
              <a:rPr lang="fr-FR" b="1" dirty="0"/>
              <a:t>	    Equipements  vestimentaires  &gt;  2 371 € (polos et casquettes)</a:t>
            </a:r>
          </a:p>
          <a:p>
            <a:r>
              <a:rPr lang="fr-FR" b="1" dirty="0"/>
              <a:t>	    Indemnités des motards  &gt;  24 537 €  </a:t>
            </a:r>
          </a:p>
          <a:p>
            <a:r>
              <a:rPr lang="fr-FR" b="1" dirty="0"/>
              <a:t>		(472 € rappel 2024 plus 24 065 € pour 2025)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494AB3-D92E-4563-6EF4-07F089A415C7}"/>
              </a:ext>
            </a:extLst>
          </p:cNvPr>
          <p:cNvSpPr txBox="1"/>
          <p:nvPr/>
        </p:nvSpPr>
        <p:spPr>
          <a:xfrm>
            <a:off x="2860420" y="497576"/>
            <a:ext cx="745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points à retenir du compte de résultat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10216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608" y="149291"/>
            <a:ext cx="9934358" cy="6511391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endParaRPr lang="fr-FR" sz="3600" b="1" i="1" dirty="0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836" y="66357"/>
            <a:ext cx="1033503" cy="365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20744A2-7DA8-CF0C-E61B-CBF63DBF5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brightnessContrast contras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2209" y="312317"/>
            <a:ext cx="7470174" cy="62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90330" y="278739"/>
            <a:ext cx="11150082" cy="623402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Ins="46800" rtlCol="0" anchor="ctr"/>
          <a:lstStyle/>
          <a:p>
            <a:pPr algn="ctr"/>
            <a:endParaRPr lang="fr-FR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6" y="465940"/>
            <a:ext cx="235331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5046" y="2242687"/>
            <a:ext cx="9144000" cy="1535050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tIns="90000" anchor="ctr">
            <a:normAutofit/>
          </a:bodyPr>
          <a:lstStyle/>
          <a:p>
            <a:r>
              <a:rPr lang="fr-FR" sz="5400" b="1" dirty="0"/>
              <a:t>LE BILAN MASC 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371" y="4782309"/>
            <a:ext cx="8618376" cy="1411871"/>
          </a:xfrm>
        </p:spPr>
        <p:txBody>
          <a:bodyPr anchor="ctr">
            <a:normAutofit/>
          </a:bodyPr>
          <a:lstStyle/>
          <a:p>
            <a:r>
              <a:rPr lang="fr-FR" sz="2000" dirty="0"/>
              <a:t>COMPTE DE RESULTAT ET BILAN - EXERCICE 2025</a:t>
            </a:r>
          </a:p>
        </p:txBody>
      </p:sp>
    </p:spTree>
    <p:extLst>
      <p:ext uri="{BB962C8B-B14F-4D97-AF65-F5344CB8AC3E}">
        <p14:creationId xmlns:p14="http://schemas.microsoft.com/office/powerpoint/2010/main" val="246050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7217" y="244173"/>
            <a:ext cx="10476080" cy="6223518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dirty="0">
                <a:solidFill>
                  <a:srgbClr val="FF0000"/>
                </a:solidFill>
              </a:rPr>
              <a:t>Les informations pour comprendre le bilan</a:t>
            </a: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endParaRPr lang="fr-FR" sz="3600" b="1" i="1" dirty="0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" y="428030"/>
            <a:ext cx="1761373" cy="654321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EC944C-993C-01CF-C348-4D80B29ACA30}"/>
              </a:ext>
            </a:extLst>
          </p:cNvPr>
          <p:cNvSpPr txBox="1"/>
          <p:nvPr/>
        </p:nvSpPr>
        <p:spPr>
          <a:xfrm>
            <a:off x="2298545" y="1626404"/>
            <a:ext cx="8229494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fr-FR" sz="2000" dirty="0"/>
          </a:p>
          <a:p>
            <a:r>
              <a:rPr lang="fr-FR" sz="2400" dirty="0"/>
              <a:t>Total du bilan   :   16 430 € </a:t>
            </a:r>
          </a:p>
          <a:p>
            <a:r>
              <a:rPr lang="fr-FR" sz="2400" dirty="0"/>
              <a:t>	   contre   24 504 €  en 2024</a:t>
            </a:r>
          </a:p>
          <a:p>
            <a:endParaRPr lang="fr-FR" sz="2400" dirty="0"/>
          </a:p>
          <a:p>
            <a:r>
              <a:rPr lang="fr-FR" sz="2400" dirty="0"/>
              <a:t>Disponibilités   :   9 150 € </a:t>
            </a:r>
          </a:p>
          <a:p>
            <a:r>
              <a:rPr lang="fr-FR" sz="2400" dirty="0"/>
              <a:t>     Compte chèque + compte épargne + espèces</a:t>
            </a:r>
          </a:p>
          <a:p>
            <a:endParaRPr lang="fr-FR" sz="2400" dirty="0"/>
          </a:p>
          <a:p>
            <a:r>
              <a:rPr lang="fr-FR" sz="2400" dirty="0"/>
              <a:t>Baisse d’actif de 8 070€ qui s’explique par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Les amortissements sur les tenues et sur les radios  : 2 935€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Le déficit d’exploitation de </a:t>
            </a:r>
            <a:r>
              <a:rPr lang="fr-FR" sz="2400" dirty="0" err="1"/>
              <a:t>Masc</a:t>
            </a:r>
            <a:r>
              <a:rPr lang="fr-FR" sz="2400" dirty="0"/>
              <a:t> de 305 €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Le départ de RPE pour 4 820 € 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687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3D83A-962E-12AA-E5FE-EF242E8A6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7596D-779C-6575-78DE-55D26D6B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21" y="173255"/>
            <a:ext cx="9934358" cy="6468178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br>
              <a:rPr lang="fr-FR" sz="3600" b="1" dirty="0"/>
            </a:br>
            <a:endParaRPr lang="fr-FR" sz="3600" b="1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A14249A-C5F9-13CE-F8F8-07A3C573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0" y="360353"/>
            <a:ext cx="9601200" cy="6137294"/>
          </a:xfrm>
          <a:prstGeom prst="rect">
            <a:avLst/>
          </a:prstGeom>
        </p:spPr>
      </p:pic>
      <p:pic>
        <p:nvPicPr>
          <p:cNvPr id="5" name="Image 4" descr="https://ci3.googleusercontent.com/mail-sig/AIorK4yan9eAgL7N82br-fe6MeeV01abqnCzXEYjXZnfwvtdro3-6jyPlwLK6xYFWxSz-tQruV3mX9E">
            <a:extLst>
              <a:ext uri="{FF2B5EF4-FFF2-40B4-BE49-F238E27FC236}">
                <a16:creationId xmlns:a16="http://schemas.microsoft.com/office/drawing/2014/main" id="{1AA98C32-DBA2-E128-50C2-41701BEE8FC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006" y="33959"/>
            <a:ext cx="1033503" cy="365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9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390330" y="278739"/>
            <a:ext cx="11150082" cy="6234028"/>
          </a:xfrm>
          <a:prstGeom prst="roundRect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https://ci3.googleusercontent.com/mail-sig/AIorK4yan9eAgL7N82br-fe6MeeV01abqnCzXEYjXZnfwvtdro3-6jyPlwLK6xYFWxSz-tQruV3mX9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22" y="468853"/>
            <a:ext cx="2353310" cy="10179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25421" y="1795014"/>
            <a:ext cx="9144000" cy="2387600"/>
          </a:xfrm>
          <a:solidFill>
            <a:schemeClr val="accent1">
              <a:lumMod val="40000"/>
              <a:lumOff val="60000"/>
            </a:schemeClr>
          </a:solidFill>
          <a:ln w="8572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r>
              <a:rPr lang="fr-FR" sz="5400" b="1" dirty="0"/>
              <a:t>MERCI DE VOTRE ATTENTION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371" y="4488023"/>
            <a:ext cx="8618376" cy="1411871"/>
          </a:xfrm>
        </p:spPr>
        <p:txBody>
          <a:bodyPr anchor="ctr"/>
          <a:lstStyle/>
          <a:p>
            <a:r>
              <a:rPr lang="fr-FR" dirty="0"/>
              <a:t>COMPTE DE RESULTAT ET BILAN</a:t>
            </a:r>
          </a:p>
          <a:p>
            <a:r>
              <a:rPr lang="fr-FR" dirty="0"/>
              <a:t>EXERCICE 2025</a:t>
            </a:r>
          </a:p>
        </p:txBody>
      </p:sp>
    </p:spTree>
    <p:extLst>
      <p:ext uri="{BB962C8B-B14F-4D97-AF65-F5344CB8AC3E}">
        <p14:creationId xmlns:p14="http://schemas.microsoft.com/office/powerpoint/2010/main" val="71751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415</Words>
  <Application>Microsoft Office PowerPoint</Application>
  <PresentationFormat>Grand écran</PresentationFormat>
  <Paragraphs>58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MASC</vt:lpstr>
      <vt:lpstr>LE COMPTE DE RESULTAT MASC</vt:lpstr>
      <vt:lpstr>  </vt:lpstr>
      <vt:lpstr>   </vt:lpstr>
      <vt:lpstr>       </vt:lpstr>
      <vt:lpstr>LE BILAN MASC </vt:lpstr>
      <vt:lpstr>Les informations pour comprendre le bilan        </vt:lpstr>
      <vt:lpstr>      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</dc:title>
  <dc:creator>Raoul</dc:creator>
  <cp:lastModifiedBy>Raoul</cp:lastModifiedBy>
  <cp:revision>36</cp:revision>
  <dcterms:created xsi:type="dcterms:W3CDTF">2023-02-09T10:25:02Z</dcterms:created>
  <dcterms:modified xsi:type="dcterms:W3CDTF">2025-11-28T17:40:10Z</dcterms:modified>
</cp:coreProperties>
</file>